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3"/>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7" r:id="rId20"/>
    <p:sldId id="276" r:id="rId21"/>
    <p:sldId id="27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81"/>
  </p:normalViewPr>
  <p:slideViewPr>
    <p:cSldViewPr>
      <p:cViewPr varScale="1">
        <p:scale>
          <a:sx n="78" d="100"/>
          <a:sy n="78" d="100"/>
        </p:scale>
        <p:origin x="152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3/8/2019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F811066-0135-4CAA-8AD4-89A97190AC00}"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2BAB4-8B8D-41DD-85C7-81A0CA962007}"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2BAB4-8B8D-41DD-85C7-81A0CA962007}" type="datetimeFigureOut">
              <a:rPr lang="en-US" smtClean="0"/>
              <a:t>3/8/2019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02BAB4-8B8D-41DD-85C7-81A0CA962007}"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02BAB4-8B8D-41DD-85C7-81A0CA962007}" type="datetimeFigureOut">
              <a:rPr lang="en-US" smtClean="0"/>
              <a:t>3/8/2019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2BAB4-8B8D-41DD-85C7-81A0CA962007}" type="datetimeFigureOut">
              <a:rPr lang="en-US" smtClean="0"/>
              <a:t>3/8/2019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2BAB4-8B8D-41DD-85C7-81A0CA962007}" type="datetimeFigureOut">
              <a:rPr lang="en-US" smtClean="0"/>
              <a:t>3/8/2019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3/8/2019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2BAB4-8B8D-41DD-85C7-81A0CA962007}" type="datetimeFigureOut">
              <a:rPr lang="en-US" smtClean="0"/>
              <a:t>3/8/2019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4824F-EBE0-443F-8A8F-F64816AF04D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rojects.raspberrypi.org/en/projects/getting-started-with-node-red/1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lows.nodered.org/node/node-red-contrib-dht-sensor" TargetMode="External"/><Relationship Id="rId2" Type="http://schemas.openxmlformats.org/officeDocument/2006/relationships/hyperlink" Target="https://www.youtube.com/watch?v=8xyMKAJxDvg" TargetMode="External"/><Relationship Id="rId1" Type="http://schemas.openxmlformats.org/officeDocument/2006/relationships/slideLayout" Target="../slideLayouts/slideLayout2.xml"/><Relationship Id="rId4" Type="http://schemas.openxmlformats.org/officeDocument/2006/relationships/hyperlink" Target="http://www.airspayce.com/mikem/bcm2835/"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projects.raspberrypi.org/en/projects/noobs-instal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nodered.org/docs/hardware/raspberrypi"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Interfacing Raspberry Pi3 with</a:t>
            </a:r>
            <a:br>
              <a:rPr lang="en-US" dirty="0"/>
            </a:br>
            <a:r>
              <a:rPr lang="en-US" dirty="0"/>
              <a:t>Node-RED</a:t>
            </a:r>
          </a:p>
        </p:txBody>
      </p:sp>
      <p:sp>
        <p:nvSpPr>
          <p:cNvPr id="3" name="Subtitle 2"/>
          <p:cNvSpPr>
            <a:spLocks noGrp="1"/>
          </p:cNvSpPr>
          <p:nvPr>
            <p:ph type="subTitle" idx="1"/>
          </p:nvPr>
        </p:nvSpPr>
        <p:spPr/>
        <p:txBody>
          <a:bodyPr/>
          <a:lstStyle/>
          <a:p>
            <a:r>
              <a:rPr lang="en-US" dirty="0"/>
              <a:t>CS5590-490-IOT/Cognitive Robot Programming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CB3F-8D50-EC4B-B68A-728805217675}"/>
              </a:ext>
            </a:extLst>
          </p:cNvPr>
          <p:cNvSpPr>
            <a:spLocks noGrp="1"/>
          </p:cNvSpPr>
          <p:nvPr>
            <p:ph type="title"/>
          </p:nvPr>
        </p:nvSpPr>
        <p:spPr/>
        <p:txBody>
          <a:bodyPr/>
          <a:lstStyle/>
          <a:p>
            <a:r>
              <a:rPr lang="en-US" dirty="0"/>
              <a:t>GPIO Pins</a:t>
            </a:r>
          </a:p>
        </p:txBody>
      </p:sp>
      <p:sp>
        <p:nvSpPr>
          <p:cNvPr id="3" name="Content Placeholder 2">
            <a:extLst>
              <a:ext uri="{FF2B5EF4-FFF2-40B4-BE49-F238E27FC236}">
                <a16:creationId xmlns:a16="http://schemas.microsoft.com/office/drawing/2014/main" id="{F0668493-7F37-9647-A85E-E8E2D87201F6}"/>
              </a:ext>
            </a:extLst>
          </p:cNvPr>
          <p:cNvSpPr>
            <a:spLocks noGrp="1"/>
          </p:cNvSpPr>
          <p:nvPr>
            <p:ph idx="1"/>
          </p:nvPr>
        </p:nvSpPr>
        <p:spPr/>
        <p:txBody>
          <a:bodyPr>
            <a:normAutofit lnSpcReduction="10000"/>
          </a:bodyPr>
          <a:lstStyle/>
          <a:p>
            <a:r>
              <a:rPr lang="en-US" dirty="0"/>
              <a:t>GPIO stands for General-Purpose I/O</a:t>
            </a:r>
          </a:p>
          <a:p>
            <a:r>
              <a:rPr lang="en-US" dirty="0"/>
              <a:t>Also these pins are a physical interface between the Raspberry Pi and the outside world.</a:t>
            </a:r>
          </a:p>
          <a:p>
            <a:r>
              <a:rPr lang="en-US" dirty="0"/>
              <a:t>These pins are used to connect the Raspberry Pi to electronic circuits, which allow it to control and monitor the outside world like turning LEDs on or off, run motors, and perform many other actions. </a:t>
            </a:r>
          </a:p>
          <a:p>
            <a:endParaRPr lang="en-US" dirty="0"/>
          </a:p>
        </p:txBody>
      </p:sp>
    </p:spTree>
    <p:extLst>
      <p:ext uri="{BB962C8B-B14F-4D97-AF65-F5344CB8AC3E}">
        <p14:creationId xmlns:p14="http://schemas.microsoft.com/office/powerpoint/2010/main" val="147960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12CB2E-46AC-5141-B69A-96FF80DAB4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603" y="1398031"/>
            <a:ext cx="7924800" cy="1600200"/>
          </a:xfrm>
        </p:spPr>
      </p:pic>
      <p:pic>
        <p:nvPicPr>
          <p:cNvPr id="13" name="Picture 12">
            <a:extLst>
              <a:ext uri="{FF2B5EF4-FFF2-40B4-BE49-F238E27FC236}">
                <a16:creationId xmlns:a16="http://schemas.microsoft.com/office/drawing/2014/main" id="{A5D077D7-CDAE-A045-926E-26CA67392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07" y="3120279"/>
            <a:ext cx="7590295" cy="3278896"/>
          </a:xfrm>
          <a:prstGeom prst="rect">
            <a:avLst/>
          </a:prstGeom>
        </p:spPr>
      </p:pic>
      <p:sp>
        <p:nvSpPr>
          <p:cNvPr id="14" name="Rectangle 13">
            <a:extLst>
              <a:ext uri="{FF2B5EF4-FFF2-40B4-BE49-F238E27FC236}">
                <a16:creationId xmlns:a16="http://schemas.microsoft.com/office/drawing/2014/main" id="{EC3AD3FC-34BA-9B4F-B711-01E417952A23}"/>
              </a:ext>
            </a:extLst>
          </p:cNvPr>
          <p:cNvSpPr/>
          <p:nvPr/>
        </p:nvSpPr>
        <p:spPr>
          <a:xfrm>
            <a:off x="914400" y="914400"/>
            <a:ext cx="1912318" cy="369332"/>
          </a:xfrm>
          <a:prstGeom prst="rect">
            <a:avLst/>
          </a:prstGeom>
        </p:spPr>
        <p:txBody>
          <a:bodyPr wrap="none">
            <a:spAutoFit/>
          </a:bodyPr>
          <a:lstStyle/>
          <a:p>
            <a:r>
              <a:rPr lang="en-US" dirty="0"/>
              <a:t>There are 40 pins</a:t>
            </a:r>
          </a:p>
        </p:txBody>
      </p:sp>
    </p:spTree>
    <p:extLst>
      <p:ext uri="{BB962C8B-B14F-4D97-AF65-F5344CB8AC3E}">
        <p14:creationId xmlns:p14="http://schemas.microsoft.com/office/powerpoint/2010/main" val="1489920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A77C-D1EA-F242-8E3B-3CBBF858F41C}"/>
              </a:ext>
            </a:extLst>
          </p:cNvPr>
          <p:cNvSpPr>
            <a:spLocks noGrp="1"/>
          </p:cNvSpPr>
          <p:nvPr>
            <p:ph type="title"/>
          </p:nvPr>
        </p:nvSpPr>
        <p:spPr/>
        <p:txBody>
          <a:bodyPr/>
          <a:lstStyle/>
          <a:p>
            <a:r>
              <a:rPr lang="en-US" dirty="0"/>
              <a:t>Wire up the LED</a:t>
            </a:r>
          </a:p>
        </p:txBody>
      </p:sp>
      <p:pic>
        <p:nvPicPr>
          <p:cNvPr id="5" name="Content Placeholder 4">
            <a:extLst>
              <a:ext uri="{FF2B5EF4-FFF2-40B4-BE49-F238E27FC236}">
                <a16:creationId xmlns:a16="http://schemas.microsoft.com/office/drawing/2014/main" id="{22A6F361-2E47-B742-80F1-66BCA3430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5000"/>
            <a:ext cx="8229600" cy="3113881"/>
          </a:xfrm>
        </p:spPr>
      </p:pic>
      <p:sp>
        <p:nvSpPr>
          <p:cNvPr id="6" name="Rectangle 5">
            <a:extLst>
              <a:ext uri="{FF2B5EF4-FFF2-40B4-BE49-F238E27FC236}">
                <a16:creationId xmlns:a16="http://schemas.microsoft.com/office/drawing/2014/main" id="{7F1ED417-2D46-F543-9CA9-CE8CE55BFA51}"/>
              </a:ext>
            </a:extLst>
          </p:cNvPr>
          <p:cNvSpPr/>
          <p:nvPr/>
        </p:nvSpPr>
        <p:spPr>
          <a:xfrm>
            <a:off x="914400" y="1424930"/>
            <a:ext cx="7620000" cy="369332"/>
          </a:xfrm>
          <a:prstGeom prst="rect">
            <a:avLst/>
          </a:prstGeom>
        </p:spPr>
        <p:txBody>
          <a:bodyPr wrap="square">
            <a:spAutoFit/>
          </a:bodyPr>
          <a:lstStyle/>
          <a:p>
            <a:r>
              <a:rPr lang="en-US" dirty="0">
                <a:solidFill>
                  <a:srgbClr val="222222"/>
                </a:solidFill>
                <a:latin typeface="Rubik"/>
              </a:rPr>
              <a:t>Wire up an LED to GPIO pin 17 on your Raspberry Pi by following this diagram:</a:t>
            </a:r>
          </a:p>
        </p:txBody>
      </p:sp>
      <p:sp>
        <p:nvSpPr>
          <p:cNvPr id="7" name="TextBox 6">
            <a:extLst>
              <a:ext uri="{FF2B5EF4-FFF2-40B4-BE49-F238E27FC236}">
                <a16:creationId xmlns:a16="http://schemas.microsoft.com/office/drawing/2014/main" id="{7A36562A-FDF5-E74F-91EC-D0D731859B49}"/>
              </a:ext>
            </a:extLst>
          </p:cNvPr>
          <p:cNvSpPr txBox="1"/>
          <p:nvPr/>
        </p:nvSpPr>
        <p:spPr>
          <a:xfrm>
            <a:off x="762000" y="5129619"/>
            <a:ext cx="7620000" cy="923330"/>
          </a:xfrm>
          <a:prstGeom prst="rect">
            <a:avLst/>
          </a:prstGeom>
          <a:noFill/>
        </p:spPr>
        <p:txBody>
          <a:bodyPr wrap="square" rtlCol="0">
            <a:spAutoFit/>
          </a:bodyPr>
          <a:lstStyle/>
          <a:p>
            <a:r>
              <a:rPr lang="en-US" dirty="0"/>
              <a:t>The positive leg of the LED is usually longer, and it is this leg which should be inserted into the left side of the breadboard [e1 on the diagram].</a:t>
            </a:r>
          </a:p>
          <a:p>
            <a:endParaRPr lang="en-US" dirty="0"/>
          </a:p>
        </p:txBody>
      </p:sp>
    </p:spTree>
    <p:extLst>
      <p:ext uri="{BB962C8B-B14F-4D97-AF65-F5344CB8AC3E}">
        <p14:creationId xmlns:p14="http://schemas.microsoft.com/office/powerpoint/2010/main" val="3763053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F244-7416-8849-B1C9-A8B7DCC6F2A6}"/>
              </a:ext>
            </a:extLst>
          </p:cNvPr>
          <p:cNvSpPr>
            <a:spLocks noGrp="1"/>
          </p:cNvSpPr>
          <p:nvPr>
            <p:ph type="title"/>
          </p:nvPr>
        </p:nvSpPr>
        <p:spPr/>
        <p:txBody>
          <a:bodyPr/>
          <a:lstStyle/>
          <a:p>
            <a:r>
              <a:rPr lang="en-US" dirty="0"/>
              <a:t>Steps</a:t>
            </a:r>
          </a:p>
        </p:txBody>
      </p:sp>
      <p:sp>
        <p:nvSpPr>
          <p:cNvPr id="3" name="Content Placeholder 2">
            <a:extLst>
              <a:ext uri="{FF2B5EF4-FFF2-40B4-BE49-F238E27FC236}">
                <a16:creationId xmlns:a16="http://schemas.microsoft.com/office/drawing/2014/main" id="{07F4E461-2CD5-0A4C-BD91-FD32F353039C}"/>
              </a:ext>
            </a:extLst>
          </p:cNvPr>
          <p:cNvSpPr>
            <a:spLocks noGrp="1"/>
          </p:cNvSpPr>
          <p:nvPr>
            <p:ph idx="1"/>
          </p:nvPr>
        </p:nvSpPr>
        <p:spPr/>
        <p:txBody>
          <a:bodyPr>
            <a:normAutofit/>
          </a:bodyPr>
          <a:lstStyle/>
          <a:p>
            <a:pPr marL="457200" indent="-457200">
              <a:buFont typeface="+mj-lt"/>
              <a:buAutoNum type="arabicPeriod"/>
            </a:pPr>
            <a:r>
              <a:rPr lang="en-US" sz="2400" dirty="0"/>
              <a:t>Make sure you download the raspberry gpio nodes from the Node-RED palette</a:t>
            </a:r>
          </a:p>
          <a:p>
            <a:pPr marL="457200" indent="-457200">
              <a:buFont typeface="+mj-lt"/>
              <a:buAutoNum type="arabicPeriod"/>
            </a:pPr>
            <a:r>
              <a:rPr lang="en-US" sz="2400" dirty="0"/>
              <a:t>Drag a rpi-gpio out node and configure as follows</a:t>
            </a:r>
            <a:br>
              <a:rPr lang="en-US" dirty="0"/>
            </a:br>
            <a:endParaRPr lang="en-US" dirty="0"/>
          </a:p>
          <a:p>
            <a:endParaRPr lang="en-US" dirty="0"/>
          </a:p>
        </p:txBody>
      </p:sp>
      <p:pic>
        <p:nvPicPr>
          <p:cNvPr id="5" name="Picture 4">
            <a:extLst>
              <a:ext uri="{FF2B5EF4-FFF2-40B4-BE49-F238E27FC236}">
                <a16:creationId xmlns:a16="http://schemas.microsoft.com/office/drawing/2014/main" id="{4A97CE25-CC70-2B4C-A80C-4B92B3AB8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4343400" cy="3172444"/>
          </a:xfrm>
          <a:prstGeom prst="rect">
            <a:avLst/>
          </a:prstGeom>
        </p:spPr>
      </p:pic>
    </p:spTree>
    <p:extLst>
      <p:ext uri="{BB962C8B-B14F-4D97-AF65-F5344CB8AC3E}">
        <p14:creationId xmlns:p14="http://schemas.microsoft.com/office/powerpoint/2010/main" val="19085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D72951-3E0F-184F-92E7-214A7DC6B1A5}"/>
              </a:ext>
            </a:extLst>
          </p:cNvPr>
          <p:cNvSpPr>
            <a:spLocks noGrp="1"/>
          </p:cNvSpPr>
          <p:nvPr>
            <p:ph idx="1"/>
          </p:nvPr>
        </p:nvSpPr>
        <p:spPr>
          <a:xfrm>
            <a:off x="457200" y="838200"/>
            <a:ext cx="8229600" cy="4525963"/>
          </a:xfrm>
        </p:spPr>
        <p:txBody>
          <a:bodyPr/>
          <a:lstStyle/>
          <a:p>
            <a:pPr marL="0" indent="0">
              <a:buNone/>
            </a:pPr>
            <a:r>
              <a:rPr lang="en-US" sz="2600" dirty="0"/>
              <a:t>3. Drag an inject node and configure it as follows:</a:t>
            </a:r>
          </a:p>
          <a:p>
            <a:endParaRPr lang="en-US" dirty="0"/>
          </a:p>
        </p:txBody>
      </p:sp>
      <p:pic>
        <p:nvPicPr>
          <p:cNvPr id="5" name="Picture 4">
            <a:extLst>
              <a:ext uri="{FF2B5EF4-FFF2-40B4-BE49-F238E27FC236}">
                <a16:creationId xmlns:a16="http://schemas.microsoft.com/office/drawing/2014/main" id="{45460031-42E6-3F42-BAA7-C18072054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600200"/>
            <a:ext cx="5029200" cy="4419600"/>
          </a:xfrm>
          <a:prstGeom prst="rect">
            <a:avLst/>
          </a:prstGeom>
        </p:spPr>
      </p:pic>
    </p:spTree>
    <p:extLst>
      <p:ext uri="{BB962C8B-B14F-4D97-AF65-F5344CB8AC3E}">
        <p14:creationId xmlns:p14="http://schemas.microsoft.com/office/powerpoint/2010/main" val="2120219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268801-999B-D440-9981-362509857B32}"/>
              </a:ext>
            </a:extLst>
          </p:cNvPr>
          <p:cNvSpPr>
            <a:spLocks noGrp="1"/>
          </p:cNvSpPr>
          <p:nvPr>
            <p:ph idx="1"/>
          </p:nvPr>
        </p:nvSpPr>
        <p:spPr>
          <a:xfrm>
            <a:off x="457200" y="838200"/>
            <a:ext cx="8229600" cy="5287963"/>
          </a:xfrm>
        </p:spPr>
        <p:txBody>
          <a:bodyPr>
            <a:normAutofit/>
          </a:bodyPr>
          <a:lstStyle/>
          <a:p>
            <a:pPr marL="0" indent="0">
              <a:buNone/>
            </a:pPr>
            <a:r>
              <a:rPr lang="en-US" sz="2400" dirty="0"/>
              <a:t>4. Repeat the previous steps to create another inject node, except this time add 0 as the payload message, and call this node Off</a:t>
            </a:r>
          </a:p>
          <a:p>
            <a:pPr marL="0" indent="0">
              <a:buNone/>
            </a:pPr>
            <a:endParaRPr lang="en-US" sz="2400" dirty="0"/>
          </a:p>
        </p:txBody>
      </p:sp>
      <p:pic>
        <p:nvPicPr>
          <p:cNvPr id="5" name="Picture 4">
            <a:extLst>
              <a:ext uri="{FF2B5EF4-FFF2-40B4-BE49-F238E27FC236}">
                <a16:creationId xmlns:a16="http://schemas.microsoft.com/office/drawing/2014/main" id="{5A673F38-18A9-5745-AB4D-67B394868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747" y="2438400"/>
            <a:ext cx="6232505" cy="3352800"/>
          </a:xfrm>
          <a:prstGeom prst="rect">
            <a:avLst/>
          </a:prstGeom>
        </p:spPr>
      </p:pic>
    </p:spTree>
    <p:extLst>
      <p:ext uri="{BB962C8B-B14F-4D97-AF65-F5344CB8AC3E}">
        <p14:creationId xmlns:p14="http://schemas.microsoft.com/office/powerpoint/2010/main" val="4035731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1C58B1-5557-5D42-B4FA-241E1EB6017A}"/>
              </a:ext>
            </a:extLst>
          </p:cNvPr>
          <p:cNvSpPr>
            <a:spLocks noGrp="1"/>
          </p:cNvSpPr>
          <p:nvPr>
            <p:ph type="title"/>
          </p:nvPr>
        </p:nvSpPr>
        <p:spPr/>
        <p:txBody>
          <a:bodyPr/>
          <a:lstStyle/>
          <a:p>
            <a:r>
              <a:rPr lang="en-US" dirty="0"/>
              <a:t>Final Flow</a:t>
            </a:r>
          </a:p>
        </p:txBody>
      </p:sp>
      <p:pic>
        <p:nvPicPr>
          <p:cNvPr id="11" name="Content Placeholder 10">
            <a:extLst>
              <a:ext uri="{FF2B5EF4-FFF2-40B4-BE49-F238E27FC236}">
                <a16:creationId xmlns:a16="http://schemas.microsoft.com/office/drawing/2014/main" id="{074FDE1B-72D5-694D-9A45-8C1D044DEB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300" y="1981200"/>
            <a:ext cx="7899399" cy="3581400"/>
          </a:xfrm>
        </p:spPr>
      </p:pic>
    </p:spTree>
    <p:extLst>
      <p:ext uri="{BB962C8B-B14F-4D97-AF65-F5344CB8AC3E}">
        <p14:creationId xmlns:p14="http://schemas.microsoft.com/office/powerpoint/2010/main" val="402460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EEB5-601D-C94F-9D05-F98EB4E9062D}"/>
              </a:ext>
            </a:extLst>
          </p:cNvPr>
          <p:cNvSpPr>
            <a:spLocks noGrp="1"/>
          </p:cNvSpPr>
          <p:nvPr>
            <p:ph type="title"/>
          </p:nvPr>
        </p:nvSpPr>
        <p:spPr/>
        <p:txBody>
          <a:bodyPr/>
          <a:lstStyle/>
          <a:p>
            <a:r>
              <a:rPr lang="en-US" dirty="0"/>
              <a:t>Small Exercise</a:t>
            </a:r>
          </a:p>
        </p:txBody>
      </p:sp>
      <p:sp>
        <p:nvSpPr>
          <p:cNvPr id="3" name="Content Placeholder 2">
            <a:extLst>
              <a:ext uri="{FF2B5EF4-FFF2-40B4-BE49-F238E27FC236}">
                <a16:creationId xmlns:a16="http://schemas.microsoft.com/office/drawing/2014/main" id="{E520CC27-315D-D941-AE0F-8B5B3A9D7211}"/>
              </a:ext>
            </a:extLst>
          </p:cNvPr>
          <p:cNvSpPr>
            <a:spLocks noGrp="1"/>
          </p:cNvSpPr>
          <p:nvPr>
            <p:ph idx="1"/>
          </p:nvPr>
        </p:nvSpPr>
        <p:spPr/>
        <p:txBody>
          <a:bodyPr/>
          <a:lstStyle/>
          <a:p>
            <a:r>
              <a:rPr lang="en-US" dirty="0"/>
              <a:t>Make changes to the flow to turn on/off the LED using button</a:t>
            </a:r>
          </a:p>
        </p:txBody>
      </p:sp>
      <p:pic>
        <p:nvPicPr>
          <p:cNvPr id="5" name="Picture 4">
            <a:extLst>
              <a:ext uri="{FF2B5EF4-FFF2-40B4-BE49-F238E27FC236}">
                <a16:creationId xmlns:a16="http://schemas.microsoft.com/office/drawing/2014/main" id="{D0C4D4BB-8AE9-334C-8B26-B3B5D25C8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67000"/>
            <a:ext cx="6477000" cy="3163412"/>
          </a:xfrm>
          <a:prstGeom prst="rect">
            <a:avLst/>
          </a:prstGeom>
        </p:spPr>
      </p:pic>
      <p:sp>
        <p:nvSpPr>
          <p:cNvPr id="4" name="TextBox 3">
            <a:extLst>
              <a:ext uri="{FF2B5EF4-FFF2-40B4-BE49-F238E27FC236}">
                <a16:creationId xmlns:a16="http://schemas.microsoft.com/office/drawing/2014/main" id="{8450082F-ED3F-2B46-AF59-98AAB79C56B4}"/>
              </a:ext>
            </a:extLst>
          </p:cNvPr>
          <p:cNvSpPr txBox="1"/>
          <p:nvPr/>
        </p:nvSpPr>
        <p:spPr>
          <a:xfrm>
            <a:off x="685800" y="5850243"/>
            <a:ext cx="7848600" cy="923330"/>
          </a:xfrm>
          <a:prstGeom prst="rect">
            <a:avLst/>
          </a:prstGeom>
          <a:noFill/>
        </p:spPr>
        <p:txBody>
          <a:bodyPr wrap="square" rtlCol="0">
            <a:spAutoFit/>
          </a:bodyPr>
          <a:lstStyle/>
          <a:p>
            <a:r>
              <a:rPr lang="en-US" dirty="0">
                <a:hlinkClick r:id="rId3"/>
              </a:rPr>
              <a:t>https://projects.raspberrypi.org/en/projects/getting-started-with-node-red/11</a:t>
            </a:r>
            <a:endParaRPr lang="en-US" dirty="0"/>
          </a:p>
          <a:p>
            <a:endParaRPr lang="en-US" dirty="0"/>
          </a:p>
        </p:txBody>
      </p:sp>
    </p:spTree>
    <p:extLst>
      <p:ext uri="{BB962C8B-B14F-4D97-AF65-F5344CB8AC3E}">
        <p14:creationId xmlns:p14="http://schemas.microsoft.com/office/powerpoint/2010/main" val="2441367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14367-7097-6843-8AFE-7CEE683873B6}"/>
              </a:ext>
            </a:extLst>
          </p:cNvPr>
          <p:cNvSpPr>
            <a:spLocks noGrp="1"/>
          </p:cNvSpPr>
          <p:nvPr>
            <p:ph type="title"/>
          </p:nvPr>
        </p:nvSpPr>
        <p:spPr/>
        <p:txBody>
          <a:bodyPr/>
          <a:lstStyle/>
          <a:p>
            <a:r>
              <a:rPr lang="en-US" dirty="0"/>
              <a:t>Extra Exercise</a:t>
            </a:r>
          </a:p>
        </p:txBody>
      </p:sp>
      <p:sp>
        <p:nvSpPr>
          <p:cNvPr id="3" name="Content Placeholder 2">
            <a:extLst>
              <a:ext uri="{FF2B5EF4-FFF2-40B4-BE49-F238E27FC236}">
                <a16:creationId xmlns:a16="http://schemas.microsoft.com/office/drawing/2014/main" id="{D8DAE80B-BA44-6D42-96A6-1DE9C8BEECF1}"/>
              </a:ext>
            </a:extLst>
          </p:cNvPr>
          <p:cNvSpPr>
            <a:spLocks noGrp="1"/>
          </p:cNvSpPr>
          <p:nvPr>
            <p:ph idx="1"/>
          </p:nvPr>
        </p:nvSpPr>
        <p:spPr/>
        <p:txBody>
          <a:bodyPr>
            <a:normAutofit fontScale="92500" lnSpcReduction="20000"/>
          </a:bodyPr>
          <a:lstStyle/>
          <a:p>
            <a:r>
              <a:rPr lang="en-US" dirty="0"/>
              <a:t>Connect DHT22 Temperature/Humidity Sensor for Visualization on Raspberry PI</a:t>
            </a:r>
          </a:p>
          <a:p>
            <a:endParaRPr lang="en-US" dirty="0"/>
          </a:p>
          <a:p>
            <a:pPr marL="0" indent="0">
              <a:buNone/>
            </a:pPr>
            <a:r>
              <a:rPr lang="en-US" dirty="0"/>
              <a:t>Hints</a:t>
            </a:r>
          </a:p>
          <a:p>
            <a:pPr marL="514350" indent="-514350">
              <a:buFont typeface="+mj-lt"/>
              <a:buAutoNum type="arabicPeriod"/>
            </a:pPr>
            <a:r>
              <a:rPr lang="en-US" dirty="0"/>
              <a:t>YouTube: </a:t>
            </a:r>
            <a:r>
              <a:rPr lang="en-US" dirty="0">
                <a:hlinkClick r:id="rId2"/>
              </a:rPr>
              <a:t>https://www.youtube.com/watch?v=8xyMKAJxDvg</a:t>
            </a:r>
            <a:endParaRPr lang="en-US" dirty="0"/>
          </a:p>
          <a:p>
            <a:pPr marL="514350" indent="-514350">
              <a:buFont typeface="+mj-lt"/>
              <a:buAutoNum type="arabicPeriod"/>
            </a:pPr>
            <a:r>
              <a:rPr lang="en-US" dirty="0">
                <a:hlinkClick r:id="rId3"/>
              </a:rPr>
              <a:t>https://flows.nodered.org/node/node-red-contrib-dht-sensor</a:t>
            </a:r>
            <a:endParaRPr lang="en-US" dirty="0"/>
          </a:p>
          <a:p>
            <a:pPr marL="514350" indent="-514350">
              <a:buFont typeface="+mj-lt"/>
              <a:buAutoNum type="arabicPeriod"/>
            </a:pPr>
            <a:r>
              <a:rPr lang="en-US" dirty="0">
                <a:hlinkClick r:id="rId4"/>
              </a:rPr>
              <a:t>http://www.airspayce.com/mikem/bcm2835/</a:t>
            </a:r>
            <a:endParaRPr lang="en-US" dirty="0"/>
          </a:p>
        </p:txBody>
      </p:sp>
    </p:spTree>
    <p:extLst>
      <p:ext uri="{BB962C8B-B14F-4D97-AF65-F5344CB8AC3E}">
        <p14:creationId xmlns:p14="http://schemas.microsoft.com/office/powerpoint/2010/main" val="112328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619CD42-049B-5F48-AF41-729ACE5633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23" name="Rectangle 2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AB7E4F-0C8B-A84F-9054-695004964FC2}"/>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nSpc>
                <a:spcPct val="90000"/>
              </a:lnSpc>
            </a:pPr>
            <a:r>
              <a:rPr lang="en-US" sz="3100">
                <a:solidFill>
                  <a:schemeClr val="tx1">
                    <a:lumMod val="85000"/>
                    <a:lumOff val="15000"/>
                  </a:schemeClr>
                </a:solidFill>
              </a:rPr>
              <a:t>Connections</a:t>
            </a:r>
          </a:p>
        </p:txBody>
      </p:sp>
      <p:cxnSp>
        <p:nvCxnSpPr>
          <p:cNvPr id="25" name="Straight Connector 2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397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EE94D4-8045-1344-9770-17ADC6484E9D}"/>
              </a:ext>
            </a:extLst>
          </p:cNvPr>
          <p:cNvSpPr>
            <a:spLocks noGrp="1"/>
          </p:cNvSpPr>
          <p:nvPr>
            <p:ph type="ctrTitle"/>
          </p:nvPr>
        </p:nvSpPr>
        <p:spPr>
          <a:xfrm>
            <a:off x="838200" y="1676400"/>
            <a:ext cx="7772400" cy="2308225"/>
          </a:xfrm>
        </p:spPr>
        <p:txBody>
          <a:bodyPr>
            <a:normAutofit fontScale="90000"/>
          </a:bodyPr>
          <a:lstStyle/>
          <a:p>
            <a:r>
              <a:rPr lang="en-US" dirty="0"/>
              <a:t>Installing Raspbian OS on RaspberryPi3</a:t>
            </a:r>
            <a:br>
              <a:rPr lang="en-US" dirty="0"/>
            </a:br>
            <a:r>
              <a:rPr lang="en-US" sz="2700" dirty="0">
                <a:hlinkClick r:id="rId2"/>
              </a:rPr>
              <a:t>https://projects.raspberrypi.org/en/projects/noobs-install</a:t>
            </a:r>
            <a:br>
              <a:rPr lang="en-US" dirty="0"/>
            </a:br>
            <a:endParaRPr lang="en-US" dirty="0"/>
          </a:p>
        </p:txBody>
      </p:sp>
    </p:spTree>
    <p:extLst>
      <p:ext uri="{BB962C8B-B14F-4D97-AF65-F5344CB8AC3E}">
        <p14:creationId xmlns:p14="http://schemas.microsoft.com/office/powerpoint/2010/main" val="1423271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64F96-F575-7E43-ABD9-20819361B006}"/>
              </a:ext>
            </a:extLst>
          </p:cNvPr>
          <p:cNvSpPr>
            <a:spLocks noGrp="1"/>
          </p:cNvSpPr>
          <p:nvPr>
            <p:ph type="title"/>
          </p:nvPr>
        </p:nvSpPr>
        <p:spPr/>
        <p:txBody>
          <a:bodyPr/>
          <a:lstStyle/>
          <a:p>
            <a:r>
              <a:rPr lang="en-US" dirty="0"/>
              <a:t>Demo</a:t>
            </a:r>
          </a:p>
        </p:txBody>
      </p:sp>
      <p:pic>
        <p:nvPicPr>
          <p:cNvPr id="4" name="3.mp4">
            <a:hlinkClick r:id="" action="ppaction://media"/>
            <a:extLst>
              <a:ext uri="{FF2B5EF4-FFF2-40B4-BE49-F238E27FC236}">
                <a16:creationId xmlns:a16="http://schemas.microsoft.com/office/drawing/2014/main" id="{1B07222C-BA45-5E40-96E4-7736B6C66D9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3088" y="1600200"/>
            <a:ext cx="7996237" cy="4525963"/>
          </a:xfrm>
        </p:spPr>
      </p:pic>
    </p:spTree>
    <p:extLst>
      <p:ext uri="{BB962C8B-B14F-4D97-AF65-F5344CB8AC3E}">
        <p14:creationId xmlns:p14="http://schemas.microsoft.com/office/powerpoint/2010/main" val="131880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6F14-ACC2-4641-B160-36EBDFC12658}"/>
              </a:ext>
            </a:extLst>
          </p:cNvPr>
          <p:cNvSpPr>
            <a:spLocks noGrp="1"/>
          </p:cNvSpPr>
          <p:nvPr>
            <p:ph type="title"/>
          </p:nvPr>
        </p:nvSpPr>
        <p:spPr/>
        <p:txBody>
          <a:bodyPr/>
          <a:lstStyle/>
          <a:p>
            <a:r>
              <a:rPr lang="en-US" dirty="0"/>
              <a:t>Steps to Connect to Laptop</a:t>
            </a:r>
          </a:p>
        </p:txBody>
      </p:sp>
      <p:sp>
        <p:nvSpPr>
          <p:cNvPr id="3" name="Content Placeholder 2">
            <a:extLst>
              <a:ext uri="{FF2B5EF4-FFF2-40B4-BE49-F238E27FC236}">
                <a16:creationId xmlns:a16="http://schemas.microsoft.com/office/drawing/2014/main" id="{FDB5095E-A2A0-5C44-B214-FBBE5FC708B3}"/>
              </a:ext>
            </a:extLst>
          </p:cNvPr>
          <p:cNvSpPr>
            <a:spLocks noGrp="1"/>
          </p:cNvSpPr>
          <p:nvPr>
            <p:ph idx="1"/>
          </p:nvPr>
        </p:nvSpPr>
        <p:spPr>
          <a:xfrm>
            <a:off x="457200" y="1417638"/>
            <a:ext cx="8229600" cy="4525963"/>
          </a:xfrm>
        </p:spPr>
        <p:txBody>
          <a:bodyPr>
            <a:normAutofit fontScale="92500" lnSpcReduction="20000"/>
          </a:bodyPr>
          <a:lstStyle/>
          <a:p>
            <a:r>
              <a:rPr lang="en-US" dirty="0"/>
              <a:t>Initially, Turn on Hotspot on your laptop</a:t>
            </a:r>
          </a:p>
          <a:p>
            <a:r>
              <a:rPr lang="en-US" dirty="0"/>
              <a:t>Steps to do on PI</a:t>
            </a:r>
          </a:p>
          <a:p>
            <a:pPr lvl="1"/>
            <a:r>
              <a:rPr lang="en-US" dirty="0"/>
              <a:t>Connect PI with the Hotspot</a:t>
            </a:r>
          </a:p>
          <a:p>
            <a:pPr lvl="1"/>
            <a:r>
              <a:rPr lang="en-US" dirty="0"/>
              <a:t>Start VNC server on your PI</a:t>
            </a:r>
          </a:p>
          <a:p>
            <a:pPr lvl="1"/>
            <a:r>
              <a:rPr lang="en-US" dirty="0"/>
              <a:t>Enable SSH</a:t>
            </a:r>
          </a:p>
          <a:p>
            <a:r>
              <a:rPr lang="en-US" dirty="0"/>
              <a:t>Steps to do on your laptop</a:t>
            </a:r>
          </a:p>
          <a:p>
            <a:pPr lvl="1"/>
            <a:r>
              <a:rPr lang="en-US" dirty="0"/>
              <a:t>Install cmder</a:t>
            </a:r>
          </a:p>
          <a:p>
            <a:pPr lvl="1"/>
            <a:r>
              <a:rPr lang="en-US" dirty="0"/>
              <a:t>Install VNC Client</a:t>
            </a:r>
          </a:p>
          <a:p>
            <a:pPr lvl="1"/>
            <a:r>
              <a:rPr lang="en-US" dirty="0"/>
              <a:t>Identify your PI IP address</a:t>
            </a:r>
          </a:p>
          <a:p>
            <a:pPr lvl="1"/>
            <a:r>
              <a:rPr lang="en-US" dirty="0"/>
              <a:t>Connect it using IP address on the VNC Client</a:t>
            </a:r>
          </a:p>
          <a:p>
            <a:pPr lvl="1"/>
            <a:endParaRPr lang="en-US" dirty="0"/>
          </a:p>
          <a:p>
            <a:pPr lvl="1"/>
            <a:endParaRPr lang="en-US" dirty="0"/>
          </a:p>
          <a:p>
            <a:endParaRPr lang="en-US" dirty="0"/>
          </a:p>
        </p:txBody>
      </p:sp>
    </p:spTree>
    <p:extLst>
      <p:ext uri="{BB962C8B-B14F-4D97-AF65-F5344CB8AC3E}">
        <p14:creationId xmlns:p14="http://schemas.microsoft.com/office/powerpoint/2010/main" val="2001334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7E3C6B-BFCE-7D4E-8A68-22618C8C7ECE}"/>
              </a:ext>
            </a:extLst>
          </p:cNvPr>
          <p:cNvSpPr>
            <a:spLocks noGrp="1"/>
          </p:cNvSpPr>
          <p:nvPr>
            <p:ph type="title"/>
          </p:nvPr>
        </p:nvSpPr>
        <p:spPr/>
        <p:txBody>
          <a:bodyPr>
            <a:normAutofit fontScale="90000"/>
          </a:bodyPr>
          <a:lstStyle/>
          <a:p>
            <a:r>
              <a:rPr lang="en-US" dirty="0"/>
              <a:t>Steps to Download NOOBS Installer</a:t>
            </a:r>
          </a:p>
        </p:txBody>
      </p:sp>
      <p:sp>
        <p:nvSpPr>
          <p:cNvPr id="3" name="Content Placeholder 2">
            <a:extLst>
              <a:ext uri="{FF2B5EF4-FFF2-40B4-BE49-F238E27FC236}">
                <a16:creationId xmlns:a16="http://schemas.microsoft.com/office/drawing/2014/main" id="{536568A5-6B73-1648-84D2-5D8FF9E9F416}"/>
              </a:ext>
            </a:extLst>
          </p:cNvPr>
          <p:cNvSpPr>
            <a:spLocks noGrp="1"/>
          </p:cNvSpPr>
          <p:nvPr>
            <p:ph idx="1"/>
          </p:nvPr>
        </p:nvSpPr>
        <p:spPr/>
        <p:txBody>
          <a:bodyPr>
            <a:normAutofit lnSpcReduction="10000"/>
          </a:bodyPr>
          <a:lstStyle/>
          <a:p>
            <a:pPr>
              <a:buFont typeface="Wingdings" pitchFamily="2" charset="2"/>
              <a:buChar char="Ø"/>
            </a:pPr>
            <a:r>
              <a:rPr lang="en-US" sz="2400" dirty="0"/>
              <a:t>Using NOOBS is the easiest way to install Raspbian on your SD card. To get hold of a copy of NOOBS:    </a:t>
            </a:r>
          </a:p>
          <a:p>
            <a:pPr marL="0" indent="0" algn="ctr">
              <a:buNone/>
            </a:pPr>
            <a:r>
              <a:rPr lang="en-US" sz="2400" dirty="0"/>
              <a:t> </a:t>
            </a:r>
            <a:r>
              <a:rPr lang="en-US" sz="2400" dirty="0" err="1"/>
              <a:t>www.raspberrypi.org</a:t>
            </a:r>
            <a:r>
              <a:rPr lang="en-US" sz="2400" dirty="0"/>
              <a:t>/downloads/</a:t>
            </a:r>
          </a:p>
          <a:p>
            <a:pPr>
              <a:buFont typeface="Wingdings" pitchFamily="2" charset="2"/>
              <a:buChar char="Ø"/>
            </a:pPr>
            <a:r>
              <a:rPr lang="en-US" sz="2400" dirty="0"/>
              <a:t>You should see a box with a link to the NOOBS files. Click on the link</a:t>
            </a:r>
          </a:p>
          <a:p>
            <a:pPr>
              <a:buFont typeface="Wingdings" pitchFamily="2" charset="2"/>
              <a:buChar char="Ø"/>
            </a:pPr>
            <a:endParaRPr lang="en-US" sz="2400" dirty="0"/>
          </a:p>
          <a:p>
            <a:pPr>
              <a:buFont typeface="Wingdings" pitchFamily="2" charset="2"/>
              <a:buChar char="Ø"/>
            </a:pPr>
            <a:endParaRPr lang="en-US" sz="2400" dirty="0"/>
          </a:p>
          <a:p>
            <a:pPr>
              <a:buFont typeface="Wingdings" pitchFamily="2" charset="2"/>
              <a:buChar char="Ø"/>
            </a:pPr>
            <a:endParaRPr lang="en-US" sz="2400" dirty="0"/>
          </a:p>
          <a:p>
            <a:pPr>
              <a:buFont typeface="Wingdings" pitchFamily="2" charset="2"/>
              <a:buChar char="Ø"/>
            </a:pPr>
            <a:endParaRPr lang="en-US" sz="2400" dirty="0"/>
          </a:p>
          <a:p>
            <a:pPr>
              <a:buFont typeface="Wingdings" pitchFamily="2" charset="2"/>
              <a:buChar char="Ø"/>
            </a:pPr>
            <a:r>
              <a:rPr lang="en-US" sz="2400" dirty="0"/>
              <a:t>The simplest option is to download the zip archive of the files.</a:t>
            </a:r>
          </a:p>
          <a:p>
            <a:pPr marL="514350" indent="-514350">
              <a:buFont typeface="+mj-lt"/>
              <a:buAutoNum type="arabicPeriod"/>
            </a:pPr>
            <a:endParaRPr lang="en-US" sz="2400" dirty="0"/>
          </a:p>
          <a:p>
            <a:pPr marL="514350" indent="-514350">
              <a:buFont typeface="+mj-lt"/>
              <a:buAutoNum type="arabicPeriod"/>
            </a:pPr>
            <a:endParaRPr lang="en-US" sz="2400" dirty="0"/>
          </a:p>
        </p:txBody>
      </p:sp>
      <p:pic>
        <p:nvPicPr>
          <p:cNvPr id="8" name="Picture 7">
            <a:extLst>
              <a:ext uri="{FF2B5EF4-FFF2-40B4-BE49-F238E27FC236}">
                <a16:creationId xmlns:a16="http://schemas.microsoft.com/office/drawing/2014/main" id="{E3667762-066C-F04A-962D-323C842BD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200400"/>
            <a:ext cx="3873500" cy="2286000"/>
          </a:xfrm>
          <a:prstGeom prst="rect">
            <a:avLst/>
          </a:prstGeom>
        </p:spPr>
      </p:pic>
    </p:spTree>
    <p:extLst>
      <p:ext uri="{BB962C8B-B14F-4D97-AF65-F5344CB8AC3E}">
        <p14:creationId xmlns:p14="http://schemas.microsoft.com/office/powerpoint/2010/main" val="547472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F04A7-706F-2848-B502-F8AF8453E960}"/>
              </a:ext>
            </a:extLst>
          </p:cNvPr>
          <p:cNvSpPr>
            <a:spLocks noGrp="1"/>
          </p:cNvSpPr>
          <p:nvPr>
            <p:ph type="title"/>
          </p:nvPr>
        </p:nvSpPr>
        <p:spPr/>
        <p:txBody>
          <a:bodyPr/>
          <a:lstStyle/>
          <a:p>
            <a:r>
              <a:rPr lang="en-US" dirty="0"/>
              <a:t>Steps to Install Raspbian on PI</a:t>
            </a:r>
          </a:p>
        </p:txBody>
      </p:sp>
      <p:sp>
        <p:nvSpPr>
          <p:cNvPr id="3" name="Content Placeholder 2">
            <a:extLst>
              <a:ext uri="{FF2B5EF4-FFF2-40B4-BE49-F238E27FC236}">
                <a16:creationId xmlns:a16="http://schemas.microsoft.com/office/drawing/2014/main" id="{1769199C-EE5F-2746-B8D4-616E2F5BDF26}"/>
              </a:ext>
            </a:extLst>
          </p:cNvPr>
          <p:cNvSpPr>
            <a:spLocks noGrp="1"/>
          </p:cNvSpPr>
          <p:nvPr>
            <p:ph idx="1"/>
          </p:nvPr>
        </p:nvSpPr>
        <p:spPr/>
        <p:txBody>
          <a:bodyPr>
            <a:noAutofit/>
          </a:bodyPr>
          <a:lstStyle/>
          <a:p>
            <a:pPr marL="457200" indent="-457200">
              <a:buFont typeface="+mj-lt"/>
              <a:buAutoNum type="arabicPeriod"/>
            </a:pPr>
            <a:r>
              <a:rPr lang="en-US" sz="2400" dirty="0"/>
              <a:t>Format the SD card</a:t>
            </a:r>
          </a:p>
          <a:p>
            <a:pPr marL="457200" indent="-457200">
              <a:buFont typeface="+mj-lt"/>
              <a:buAutoNum type="arabicPeriod"/>
            </a:pPr>
            <a:r>
              <a:rPr lang="en-US" sz="2400" dirty="0"/>
              <a:t>Extract NOOBS from the archive</a:t>
            </a:r>
          </a:p>
          <a:p>
            <a:pPr marL="457200" indent="-457200">
              <a:buFont typeface="+mj-lt"/>
              <a:buAutoNum type="arabicPeriod"/>
            </a:pPr>
            <a:r>
              <a:rPr lang="en-US" sz="2400" dirty="0"/>
              <a:t>Navigate to the SD card and select all the files from the </a:t>
            </a:r>
            <a:r>
              <a:rPr lang="en-US" sz="2400" i="1" dirty="0"/>
              <a:t>NOOBS</a:t>
            </a:r>
            <a:r>
              <a:rPr lang="en-US" sz="2400" dirty="0"/>
              <a:t> folder and drag them onto the SD card</a:t>
            </a:r>
          </a:p>
          <a:p>
            <a:pPr marL="457200" indent="-457200">
              <a:buFont typeface="+mj-lt"/>
              <a:buAutoNum type="arabicPeriod"/>
            </a:pPr>
            <a:r>
              <a:rPr lang="en-US" sz="2400" dirty="0"/>
              <a:t>Once the files have been copied over, insert the micro SD Card into your Raspberry Pi, and plug the Pi into a power source</a:t>
            </a:r>
          </a:p>
          <a:p>
            <a:pPr marL="457200" indent="-457200">
              <a:buFont typeface="+mj-lt"/>
              <a:buAutoNum type="arabicPeriod"/>
            </a:pPr>
            <a:r>
              <a:rPr lang="en-US" sz="2400" dirty="0"/>
              <a:t>You will be offered a choice when the installer has loaded. You should check the box for </a:t>
            </a:r>
            <a:r>
              <a:rPr lang="en-US" sz="2400" b="1" dirty="0"/>
              <a:t>Raspbian</a:t>
            </a:r>
            <a:r>
              <a:rPr lang="en-US" sz="2400" dirty="0"/>
              <a:t>, and then click </a:t>
            </a:r>
            <a:r>
              <a:rPr lang="en-US" sz="2400" b="1" dirty="0"/>
              <a:t>Install</a:t>
            </a:r>
          </a:p>
          <a:p>
            <a:endParaRPr lang="en-US" sz="2400" dirty="0"/>
          </a:p>
          <a:p>
            <a:endParaRPr lang="en-US" sz="2400" dirty="0"/>
          </a:p>
          <a:p>
            <a:pPr marL="0" indent="0">
              <a:buNone/>
            </a:pPr>
            <a:br>
              <a:rPr lang="en-US" sz="2400" dirty="0"/>
            </a:br>
            <a:endParaRPr lang="en-US" sz="2400" dirty="0"/>
          </a:p>
          <a:p>
            <a:endParaRPr lang="en-US" sz="2400" dirty="0"/>
          </a:p>
        </p:txBody>
      </p:sp>
    </p:spTree>
    <p:extLst>
      <p:ext uri="{BB962C8B-B14F-4D97-AF65-F5344CB8AC3E}">
        <p14:creationId xmlns:p14="http://schemas.microsoft.com/office/powerpoint/2010/main" val="6314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0BDB-5B59-7246-ABE1-7690EE8149B4}"/>
              </a:ext>
            </a:extLst>
          </p:cNvPr>
          <p:cNvSpPr>
            <a:spLocks noGrp="1"/>
          </p:cNvSpPr>
          <p:nvPr>
            <p:ph type="title"/>
          </p:nvPr>
        </p:nvSpPr>
        <p:spPr/>
        <p:txBody>
          <a:bodyPr/>
          <a:lstStyle/>
          <a:p>
            <a:r>
              <a:rPr lang="en-US" dirty="0"/>
              <a:t>Completing OS Installation</a:t>
            </a:r>
          </a:p>
        </p:txBody>
      </p:sp>
      <p:pic>
        <p:nvPicPr>
          <p:cNvPr id="5" name="Content Placeholder 4">
            <a:extLst>
              <a:ext uri="{FF2B5EF4-FFF2-40B4-BE49-F238E27FC236}">
                <a16:creationId xmlns:a16="http://schemas.microsoft.com/office/drawing/2014/main" id="{E7336A39-98AC-4A4E-B686-BF2F7ECB72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524000"/>
            <a:ext cx="3733800" cy="3378200"/>
          </a:xfrm>
        </p:spPr>
      </p:pic>
      <p:pic>
        <p:nvPicPr>
          <p:cNvPr id="7" name="Picture 6">
            <a:extLst>
              <a:ext uri="{FF2B5EF4-FFF2-40B4-BE49-F238E27FC236}">
                <a16:creationId xmlns:a16="http://schemas.microsoft.com/office/drawing/2014/main" id="{83346401-2A5F-FC41-AD85-3F3E37398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524000"/>
            <a:ext cx="3670300" cy="3378200"/>
          </a:xfrm>
          <a:prstGeom prst="rect">
            <a:avLst/>
          </a:prstGeom>
        </p:spPr>
      </p:pic>
      <p:pic>
        <p:nvPicPr>
          <p:cNvPr id="9" name="Picture 8">
            <a:extLst>
              <a:ext uri="{FF2B5EF4-FFF2-40B4-BE49-F238E27FC236}">
                <a16:creationId xmlns:a16="http://schemas.microsoft.com/office/drawing/2014/main" id="{F60E4B69-2E7A-7B4B-94D9-2AC559234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5008562"/>
            <a:ext cx="2743200" cy="1392238"/>
          </a:xfrm>
          <a:prstGeom prst="rect">
            <a:avLst/>
          </a:prstGeom>
        </p:spPr>
      </p:pic>
    </p:spTree>
    <p:extLst>
      <p:ext uri="{BB962C8B-B14F-4D97-AF65-F5344CB8AC3E}">
        <p14:creationId xmlns:p14="http://schemas.microsoft.com/office/powerpoint/2010/main" val="423975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4859-5C18-FC4A-8D8E-02F5520BD504}"/>
              </a:ext>
            </a:extLst>
          </p:cNvPr>
          <p:cNvSpPr>
            <a:spLocks noGrp="1"/>
          </p:cNvSpPr>
          <p:nvPr>
            <p:ph type="title"/>
          </p:nvPr>
        </p:nvSpPr>
        <p:spPr/>
        <p:txBody>
          <a:bodyPr>
            <a:normAutofit fontScale="90000"/>
          </a:bodyPr>
          <a:lstStyle/>
          <a:p>
            <a:r>
              <a:rPr lang="en-US" dirty="0"/>
              <a:t>Running Node-RED on Raspberry PI</a:t>
            </a:r>
          </a:p>
        </p:txBody>
      </p:sp>
      <p:sp>
        <p:nvSpPr>
          <p:cNvPr id="3" name="Content Placeholder 2">
            <a:extLst>
              <a:ext uri="{FF2B5EF4-FFF2-40B4-BE49-F238E27FC236}">
                <a16:creationId xmlns:a16="http://schemas.microsoft.com/office/drawing/2014/main" id="{4D9FD793-8B27-BE47-A918-D13BBE2433F3}"/>
              </a:ext>
            </a:extLst>
          </p:cNvPr>
          <p:cNvSpPr>
            <a:spLocks noGrp="1"/>
          </p:cNvSpPr>
          <p:nvPr>
            <p:ph idx="1"/>
          </p:nvPr>
        </p:nvSpPr>
        <p:spPr>
          <a:xfrm>
            <a:off x="457200" y="1404938"/>
            <a:ext cx="8229600" cy="4724400"/>
          </a:xfrm>
        </p:spPr>
        <p:txBody>
          <a:bodyPr>
            <a:noAutofit/>
          </a:bodyPr>
          <a:lstStyle/>
          <a:p>
            <a:r>
              <a:rPr lang="en-US" sz="2400" dirty="0"/>
              <a:t>If you have a version of Raspbian that doesn’t have Node-RED already installed, you can install or upgrade using the Node-RED upgrade script command</a:t>
            </a:r>
            <a:br>
              <a:rPr lang="en-US" sz="2400" dirty="0"/>
            </a:br>
            <a:endParaRPr lang="en-US" sz="2400" dirty="0"/>
          </a:p>
          <a:p>
            <a:endParaRPr lang="en-US" sz="2400" dirty="0"/>
          </a:p>
          <a:p>
            <a:endParaRPr lang="en-US" sz="2400" dirty="0"/>
          </a:p>
          <a:p>
            <a:r>
              <a:rPr lang="en-US" sz="2400" dirty="0"/>
              <a:t>On the Desktop, select Menu -&gt; Programming -&gt; Node-RED</a:t>
            </a:r>
          </a:p>
          <a:p>
            <a:pPr marL="0" indent="0">
              <a:buNone/>
            </a:pPr>
            <a:r>
              <a:rPr lang="en-US" sz="2400" dirty="0"/>
              <a:t>or run node-red-start in a new terminal window.</a:t>
            </a:r>
          </a:p>
          <a:p>
            <a:pPr marL="0" indent="0">
              <a:buNone/>
            </a:pPr>
            <a:r>
              <a:rPr lang="en-US" sz="2400" b="1" i="1" dirty="0"/>
              <a:t>Note</a:t>
            </a:r>
            <a:r>
              <a:rPr lang="en-US" sz="2400" i="1" dirty="0"/>
              <a:t>:</a:t>
            </a:r>
            <a:r>
              <a:rPr lang="en-US" sz="2400" dirty="0"/>
              <a:t> </a:t>
            </a:r>
          </a:p>
          <a:p>
            <a:r>
              <a:rPr lang="en-US" sz="2400" dirty="0"/>
              <a:t>To stop Node-RED, run the command node-red-stop.</a:t>
            </a:r>
          </a:p>
          <a:p>
            <a:r>
              <a:rPr lang="en-US" sz="2400" dirty="0"/>
              <a:t>To see the log, run the command node-red-log.</a:t>
            </a:r>
          </a:p>
          <a:p>
            <a:endParaRPr lang="en-US" sz="2400" dirty="0"/>
          </a:p>
        </p:txBody>
      </p:sp>
      <p:pic>
        <p:nvPicPr>
          <p:cNvPr id="5" name="Picture 4">
            <a:extLst>
              <a:ext uri="{FF2B5EF4-FFF2-40B4-BE49-F238E27FC236}">
                <a16:creationId xmlns:a16="http://schemas.microsoft.com/office/drawing/2014/main" id="{2560C653-25F6-AC4C-8B22-D5A8A46A3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944019"/>
            <a:ext cx="7467600" cy="827881"/>
          </a:xfrm>
          <a:prstGeom prst="rect">
            <a:avLst/>
          </a:prstGeom>
        </p:spPr>
      </p:pic>
      <p:sp>
        <p:nvSpPr>
          <p:cNvPr id="6" name="TextBox 5">
            <a:extLst>
              <a:ext uri="{FF2B5EF4-FFF2-40B4-BE49-F238E27FC236}">
                <a16:creationId xmlns:a16="http://schemas.microsoft.com/office/drawing/2014/main" id="{66FCE3AB-874D-0443-8A8B-3144BF2AA400}"/>
              </a:ext>
            </a:extLst>
          </p:cNvPr>
          <p:cNvSpPr txBox="1"/>
          <p:nvPr/>
        </p:nvSpPr>
        <p:spPr>
          <a:xfrm>
            <a:off x="685800" y="6211669"/>
            <a:ext cx="7315200" cy="646331"/>
          </a:xfrm>
          <a:prstGeom prst="rect">
            <a:avLst/>
          </a:prstGeom>
          <a:noFill/>
        </p:spPr>
        <p:txBody>
          <a:bodyPr wrap="square" rtlCol="0">
            <a:spAutoFit/>
          </a:bodyPr>
          <a:lstStyle/>
          <a:p>
            <a:r>
              <a:rPr lang="en-US" dirty="0">
                <a:hlinkClick r:id="rId3"/>
              </a:rPr>
              <a:t>https://nodered.org/docs/hardware/raspberrypi</a:t>
            </a:r>
            <a:endParaRPr lang="en-US" dirty="0"/>
          </a:p>
          <a:p>
            <a:endParaRPr lang="en-US" dirty="0"/>
          </a:p>
        </p:txBody>
      </p:sp>
    </p:spTree>
    <p:extLst>
      <p:ext uri="{BB962C8B-B14F-4D97-AF65-F5344CB8AC3E}">
        <p14:creationId xmlns:p14="http://schemas.microsoft.com/office/powerpoint/2010/main" val="1548357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0DBAE-F5B6-D549-9AF3-C52F7F820D81}"/>
              </a:ext>
            </a:extLst>
          </p:cNvPr>
          <p:cNvSpPr>
            <a:spLocks noGrp="1"/>
          </p:cNvSpPr>
          <p:nvPr>
            <p:ph type="title"/>
          </p:nvPr>
        </p:nvSpPr>
        <p:spPr/>
        <p:txBody>
          <a:bodyPr>
            <a:normAutofit fontScale="90000"/>
          </a:bodyPr>
          <a:lstStyle/>
          <a:p>
            <a:r>
              <a:rPr lang="en-US" dirty="0"/>
              <a:t>Interacting with the Pi hardware</a:t>
            </a:r>
            <a:br>
              <a:rPr lang="en-US" dirty="0"/>
            </a:br>
            <a:endParaRPr lang="en-US" dirty="0"/>
          </a:p>
        </p:txBody>
      </p:sp>
      <p:sp>
        <p:nvSpPr>
          <p:cNvPr id="3" name="Content Placeholder 2">
            <a:extLst>
              <a:ext uri="{FF2B5EF4-FFF2-40B4-BE49-F238E27FC236}">
                <a16:creationId xmlns:a16="http://schemas.microsoft.com/office/drawing/2014/main" id="{7AE15C87-01E8-7442-92A5-355256EFFB42}"/>
              </a:ext>
            </a:extLst>
          </p:cNvPr>
          <p:cNvSpPr>
            <a:spLocks noGrp="1"/>
          </p:cNvSpPr>
          <p:nvPr>
            <p:ph idx="1"/>
          </p:nvPr>
        </p:nvSpPr>
        <p:spPr>
          <a:xfrm>
            <a:off x="495300" y="1143000"/>
            <a:ext cx="8229600" cy="5029200"/>
          </a:xfrm>
        </p:spPr>
        <p:txBody>
          <a:bodyPr>
            <a:noAutofit/>
          </a:bodyPr>
          <a:lstStyle/>
          <a:p>
            <a:r>
              <a:rPr lang="en-US" sz="2400" dirty="0"/>
              <a:t>There are several ways of interacting with a Raspberry Pi using Node-RED.</a:t>
            </a:r>
          </a:p>
          <a:p>
            <a:r>
              <a:rPr lang="en-US" sz="2400" b="1" dirty="0" err="1"/>
              <a:t>rpi</a:t>
            </a:r>
            <a:r>
              <a:rPr lang="en-US" sz="2400" b="1" dirty="0"/>
              <a:t>-gpio nodes</a:t>
            </a:r>
            <a:r>
              <a:rPr lang="en-US" sz="2400" dirty="0"/>
              <a:t> (default) provided in the palette for monitoring and controlling the GPIO pins. This is the simplest and recommended method.</a:t>
            </a:r>
          </a:p>
          <a:p>
            <a:r>
              <a:rPr lang="en-US" sz="2400" b="1" dirty="0" err="1"/>
              <a:t>contrib</a:t>
            </a:r>
            <a:r>
              <a:rPr lang="en-US" sz="2400" b="1" dirty="0"/>
              <a:t>-gpio nodes</a:t>
            </a:r>
            <a:r>
              <a:rPr lang="en-US" sz="2400" dirty="0"/>
              <a:t> (optional) additional nodes from @</a:t>
            </a:r>
            <a:r>
              <a:rPr lang="en-US" sz="2400" dirty="0" err="1"/>
              <a:t>monteslu</a:t>
            </a:r>
            <a:r>
              <a:rPr lang="en-US" sz="2400" dirty="0"/>
              <a:t> that provide generic gpio support for Pi, </a:t>
            </a:r>
            <a:r>
              <a:rPr lang="en-US" sz="2400" dirty="0" err="1"/>
              <a:t>BeagleBone</a:t>
            </a:r>
            <a:r>
              <a:rPr lang="en-US" sz="2400" dirty="0"/>
              <a:t>, Arduino, Edison, etc. </a:t>
            </a:r>
          </a:p>
          <a:p>
            <a:r>
              <a:rPr lang="en-US" sz="2400" b="1" dirty="0"/>
              <a:t>wiring-pi module</a:t>
            </a:r>
            <a:r>
              <a:rPr lang="en-US" sz="2400" dirty="0"/>
              <a:t> (advanced) this provides more complete access to the GPIO pins, and other devices, within Function nodes. This gives more control and access to other features not in the nodes but you have to program it yourself.</a:t>
            </a:r>
            <a:br>
              <a:rPr lang="en-US" sz="2400" dirty="0"/>
            </a:br>
            <a:endParaRPr lang="en-US" sz="2400" dirty="0"/>
          </a:p>
        </p:txBody>
      </p:sp>
    </p:spTree>
    <p:extLst>
      <p:ext uri="{BB962C8B-B14F-4D97-AF65-F5344CB8AC3E}">
        <p14:creationId xmlns:p14="http://schemas.microsoft.com/office/powerpoint/2010/main" val="1413389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F236-09DD-1A49-ACB3-C0637E121FC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476900-DA13-B54B-9DE7-D01146933B40}"/>
              </a:ext>
            </a:extLst>
          </p:cNvPr>
          <p:cNvSpPr>
            <a:spLocks noGrp="1"/>
          </p:cNvSpPr>
          <p:nvPr>
            <p:ph idx="1"/>
          </p:nvPr>
        </p:nvSpPr>
        <p:spPr/>
        <p:txBody>
          <a:bodyPr>
            <a:normAutofit/>
          </a:bodyPr>
          <a:lstStyle/>
          <a:p>
            <a:pPr>
              <a:buFont typeface="Courier New" panose="02070309020205020404" pitchFamily="49" charset="0"/>
              <a:buChar char="o"/>
            </a:pPr>
            <a:r>
              <a:rPr lang="en-US" dirty="0"/>
              <a:t>How to set up Node-RED flows</a:t>
            </a:r>
          </a:p>
          <a:p>
            <a:pPr>
              <a:buFont typeface="Courier New" panose="02070309020205020404" pitchFamily="49" charset="0"/>
              <a:buChar char="o"/>
            </a:pPr>
            <a:r>
              <a:rPr lang="en-US" dirty="0"/>
              <a:t>How to control GPIO pins with Node-RED</a:t>
            </a:r>
          </a:p>
          <a:p>
            <a:pPr>
              <a:buFont typeface="Courier New" panose="02070309020205020404" pitchFamily="49" charset="0"/>
              <a:buChar char="o"/>
            </a:pPr>
            <a:r>
              <a:rPr lang="en-US" dirty="0"/>
              <a:t>How to use Node-RED inputs, outputs and a switch (equivalent to a selection statement)</a:t>
            </a:r>
          </a:p>
          <a:p>
            <a:pPr>
              <a:buFont typeface="Courier New" panose="02070309020205020404" pitchFamily="49" charset="0"/>
              <a:buChar char="o"/>
            </a:pPr>
            <a:r>
              <a:rPr lang="en-US" dirty="0"/>
              <a:t>Using Node-RED to simulate a NOT gate acting upon input from a button</a:t>
            </a:r>
          </a:p>
        </p:txBody>
      </p:sp>
    </p:spTree>
    <p:extLst>
      <p:ext uri="{BB962C8B-B14F-4D97-AF65-F5344CB8AC3E}">
        <p14:creationId xmlns:p14="http://schemas.microsoft.com/office/powerpoint/2010/main" val="77154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6B195-06A2-B946-8C01-9B471E39D82A}"/>
              </a:ext>
            </a:extLst>
          </p:cNvPr>
          <p:cNvSpPr>
            <a:spLocks noGrp="1"/>
          </p:cNvSpPr>
          <p:nvPr>
            <p:ph type="title"/>
          </p:nvPr>
        </p:nvSpPr>
        <p:spPr/>
        <p:txBody>
          <a:bodyPr>
            <a:normAutofit/>
          </a:bodyPr>
          <a:lstStyle/>
          <a:p>
            <a:r>
              <a:rPr lang="en-US" b="1" dirty="0"/>
              <a:t>Hardware</a:t>
            </a:r>
            <a:endParaRPr lang="en-US" dirty="0"/>
          </a:p>
        </p:txBody>
      </p:sp>
      <p:sp>
        <p:nvSpPr>
          <p:cNvPr id="3" name="Content Placeholder 2">
            <a:extLst>
              <a:ext uri="{FF2B5EF4-FFF2-40B4-BE49-F238E27FC236}">
                <a16:creationId xmlns:a16="http://schemas.microsoft.com/office/drawing/2014/main" id="{4B3050CB-FA6E-FD41-9BAC-E7F9122C9D92}"/>
              </a:ext>
            </a:extLst>
          </p:cNvPr>
          <p:cNvSpPr>
            <a:spLocks noGrp="1"/>
          </p:cNvSpPr>
          <p:nvPr>
            <p:ph idx="1"/>
          </p:nvPr>
        </p:nvSpPr>
        <p:spPr/>
        <p:txBody>
          <a:bodyPr/>
          <a:lstStyle/>
          <a:p>
            <a:r>
              <a:rPr lang="en-US" dirty="0"/>
              <a:t>Raspberry Pi</a:t>
            </a:r>
          </a:p>
          <a:p>
            <a:r>
              <a:rPr lang="en-US" dirty="0"/>
              <a:t>1 x LED</a:t>
            </a:r>
          </a:p>
          <a:p>
            <a:r>
              <a:rPr lang="en-US" dirty="0"/>
              <a:t>1 x Solderless breadboard</a:t>
            </a:r>
          </a:p>
          <a:p>
            <a:r>
              <a:rPr lang="en-US" dirty="0"/>
              <a:t>4 x Male-to-female jumper leads</a:t>
            </a:r>
          </a:p>
          <a:p>
            <a:r>
              <a:rPr lang="en-US" dirty="0"/>
              <a:t>1 x 330R resistor</a:t>
            </a:r>
          </a:p>
          <a:p>
            <a:r>
              <a:rPr lang="en-US" dirty="0"/>
              <a:t>1 x Tactile push button</a:t>
            </a:r>
          </a:p>
          <a:p>
            <a:endParaRPr lang="en-US" dirty="0"/>
          </a:p>
        </p:txBody>
      </p:sp>
    </p:spTree>
    <p:extLst>
      <p:ext uri="{BB962C8B-B14F-4D97-AF65-F5344CB8AC3E}">
        <p14:creationId xmlns:p14="http://schemas.microsoft.com/office/powerpoint/2010/main" val="3409754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480</Words>
  <Application>Microsoft Office PowerPoint</Application>
  <PresentationFormat>On-screen Show (4:3)</PresentationFormat>
  <Paragraphs>88</Paragraphs>
  <Slides>21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vt:lpstr>
      <vt:lpstr>Courier New</vt:lpstr>
      <vt:lpstr>Rubik</vt:lpstr>
      <vt:lpstr>Wingdings</vt:lpstr>
      <vt:lpstr>Office Theme</vt:lpstr>
      <vt:lpstr>Interfacing Raspberry Pi3 with Node-RED</vt:lpstr>
      <vt:lpstr>Installing Raspbian OS on RaspberryPi3 https://projects.raspberrypi.org/en/projects/noobs-install </vt:lpstr>
      <vt:lpstr>Steps to Download NOOBS Installer</vt:lpstr>
      <vt:lpstr>Steps to Install Raspbian on PI</vt:lpstr>
      <vt:lpstr>Completing OS Installation</vt:lpstr>
      <vt:lpstr>Running Node-RED on Raspberry PI</vt:lpstr>
      <vt:lpstr>Interacting with the Pi hardware </vt:lpstr>
      <vt:lpstr>Agenda</vt:lpstr>
      <vt:lpstr>Hardware</vt:lpstr>
      <vt:lpstr>GPIO Pins</vt:lpstr>
      <vt:lpstr>PowerPoint Presentation</vt:lpstr>
      <vt:lpstr>Wire up the LED</vt:lpstr>
      <vt:lpstr>Steps</vt:lpstr>
      <vt:lpstr>PowerPoint Presentation</vt:lpstr>
      <vt:lpstr>PowerPoint Presentation</vt:lpstr>
      <vt:lpstr>Final Flow</vt:lpstr>
      <vt:lpstr>Small Exercise</vt:lpstr>
      <vt:lpstr>Extra Exercise</vt:lpstr>
      <vt:lpstr>Connections</vt:lpstr>
      <vt:lpstr>Demo</vt:lpstr>
      <vt:lpstr>Steps to Connect to Laptop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2012-08-24T00:53:15Z</dcterms:created>
  <dcterms:modified xsi:type="dcterms:W3CDTF">2019-03-08T22:55:56Z</dcterms:modified>
</cp:coreProperties>
</file>